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93" r:id="rId4"/>
  </p:sldMasterIdLst>
  <p:notesMasterIdLst>
    <p:notesMasterId r:id="rId8"/>
  </p:notesMasterIdLst>
  <p:handoutMasterIdLst>
    <p:handoutMasterId r:id="rId9"/>
  </p:handoutMasterIdLst>
  <p:sldIdLst>
    <p:sldId id="257" r:id="rId5"/>
    <p:sldId id="258" r:id="rId6"/>
    <p:sldId id="259" r:id="rId7"/>
  </p:sldIdLst>
  <p:sldSz cx="6858000" cy="9906000" type="A4"/>
  <p:notesSz cx="6858000" cy="9144000"/>
  <p:embeddedFontLst>
    <p:embeddedFont>
      <p:font typeface="Circe" panose="020B0604020202020204" charset="0"/>
      <p:regular r:id="rId10"/>
    </p:embeddedFont>
    <p:embeddedFont>
      <p:font typeface="Trebuchet MS" panose="020B060302020202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>
          <p15:clr>
            <a:srgbClr val="A4A3A4"/>
          </p15:clr>
        </p15:guide>
        <p15:guide id="2" pos="3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0A34"/>
    <a:srgbClr val="B1536E"/>
    <a:srgbClr val="E21641"/>
    <a:srgbClr val="C0C0C0"/>
    <a:srgbClr val="7E394D"/>
    <a:srgbClr val="AA0000"/>
    <a:srgbClr val="A5154C"/>
    <a:srgbClr val="F3D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3" autoAdjust="0"/>
    <p:restoredTop sz="95742" autoAdjust="0"/>
  </p:normalViewPr>
  <p:slideViewPr>
    <p:cSldViewPr snapToGrid="0" snapToObjects="1">
      <p:cViewPr>
        <p:scale>
          <a:sx n="110" d="100"/>
          <a:sy n="110" d="100"/>
        </p:scale>
        <p:origin x="2952" y="-1410"/>
      </p:cViewPr>
      <p:guideLst>
        <p:guide orient="horz" pos="2138"/>
        <p:guide pos="3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2718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l.malyshev\Desktop\KID\&#1048;&#1089;&#1093;&#1086;&#1076;&#1085;&#1072;&#1103;%20&#1080;&#1085;&#1092;&#1086;&#1088;&#1084;&#1072;&#1094;&#1080;&#1103;%20&#1076;&#1083;&#1103;%20&#1050;&#1048;&#1044;\&#1056;&#1072;&#1089;&#1095;&#1077;&#1090;%20&#1088;&#1077;&#1079;&#1091;&#1083;&#1100;&#1090;&#1072;&#1090;&#1086;&#1074;%20&#1087;&#1086;%20&#1041;&#1055;&#1048;&#106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'Y%'!$AE$12</c:f>
              <c:strCache>
                <c:ptCount val="1"/>
                <c:pt idx="0">
                  <c:v>ОПИФ "РЕГИОН Фонд Акций"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'Y%'!$AF$14:$AF$18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'Y%'!$AE$14:$AE$18</c:f>
              <c:numCache>
                <c:formatCode>#\ ##0.0%;\-#\ ##0.0%;"-"</c:formatCode>
                <c:ptCount val="5"/>
                <c:pt idx="0">
                  <c:v>7.3768811390465761E-2</c:v>
                </c:pt>
                <c:pt idx="1">
                  <c:v>0.14594193122678334</c:v>
                </c:pt>
                <c:pt idx="2">
                  <c:v>0.28961119329749674</c:v>
                </c:pt>
                <c:pt idx="3">
                  <c:v>0.14132516521973693</c:v>
                </c:pt>
                <c:pt idx="4">
                  <c:v>0.22108334333653223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56-423F-881A-C06E65C3B8B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82706432"/>
        <c:axId val="82707968"/>
      </c:barChart>
      <c:catAx>
        <c:axId val="8270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707968"/>
        <c:crosses val="autoZero"/>
        <c:auto val="1"/>
        <c:lblAlgn val="ctr"/>
        <c:lblOffset val="100"/>
        <c:noMultiLvlLbl val="0"/>
      </c:catAx>
      <c:valAx>
        <c:axId val="82707968"/>
        <c:scaling>
          <c:orientation val="minMax"/>
        </c:scaling>
        <c:delete val="0"/>
        <c:axPos val="l"/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706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/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F87371E-B825-4443-801F-65BD8D9AAAFB}" type="datetimeFigureOut">
              <a:rPr lang="ru-RU"/>
              <a:pPr>
                <a:defRPr/>
              </a:pPr>
              <a:t>16.05.2022</a:t>
            </a:fld>
            <a:endParaRPr lang="ru-RU"/>
          </a:p>
        </p:txBody>
      </p:sp>
      <p:sp>
        <p:nvSpPr>
          <p:cNvPr id="4" name="Нижний колонтитул 3">
            <a:extLst/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/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1918688-A856-41F1-B7B8-D1B59E757DB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47D128-E38D-4F44-8AA8-FE4CE7465736}" type="datetimeFigureOut">
              <a:rPr lang="ru-RU"/>
              <a:pPr>
                <a:defRPr/>
              </a:pPr>
              <a:t>16.05.2022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396AE2B-E9FF-431B-8E72-654ECF0A4FD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81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15">
            <a:extLst/>
          </p:cNvPr>
          <p:cNvSpPr txBox="1">
            <a:spLocks/>
          </p:cNvSpPr>
          <p:nvPr userDrawn="1"/>
        </p:nvSpPr>
        <p:spPr>
          <a:xfrm>
            <a:off x="192088" y="9056688"/>
            <a:ext cx="338137" cy="5270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BDFD20B4-5A87-4BCD-A26C-F24EAFCE84C8}" type="slidenum">
              <a:rPr lang="ru-RU" altLang="ru-RU" sz="1700">
                <a:solidFill>
                  <a:srgbClr val="898989"/>
                </a:solidFill>
              </a:rPr>
              <a:pPr eaLnBrk="1" hangingPunct="1"/>
              <a:t>‹#›</a:t>
            </a:fld>
            <a:endParaRPr lang="ru-RU" altLang="ru-RU" sz="1700">
              <a:solidFill>
                <a:srgbClr val="898989"/>
              </a:solidFill>
            </a:endParaRPr>
          </a:p>
        </p:txBody>
      </p:sp>
      <p:sp>
        <p:nvSpPr>
          <p:cNvPr id="7" name="Овал 6">
            <a:extLst/>
          </p:cNvPr>
          <p:cNvSpPr/>
          <p:nvPr userDrawn="1"/>
        </p:nvSpPr>
        <p:spPr>
          <a:xfrm>
            <a:off x="6342063" y="633413"/>
            <a:ext cx="31750" cy="80962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601"/>
          </a:p>
        </p:txBody>
      </p:sp>
      <p:sp>
        <p:nvSpPr>
          <p:cNvPr id="8" name="TextBox 7">
            <a:extLst/>
          </p:cNvPr>
          <p:cNvSpPr txBox="1"/>
          <p:nvPr userDrawn="1"/>
        </p:nvSpPr>
        <p:spPr>
          <a:xfrm>
            <a:off x="6400800" y="485775"/>
            <a:ext cx="261938" cy="982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46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14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>
            <a:extLst/>
          </p:cNvPr>
          <p:cNvSpPr/>
          <p:nvPr userDrawn="1"/>
        </p:nvSpPr>
        <p:spPr>
          <a:xfrm>
            <a:off x="6594475" y="9188450"/>
            <a:ext cx="150813" cy="395288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601"/>
          </a:p>
        </p:txBody>
      </p:sp>
      <p:sp>
        <p:nvSpPr>
          <p:cNvPr id="10" name="Овал 9">
            <a:extLst/>
          </p:cNvPr>
          <p:cNvSpPr/>
          <p:nvPr userDrawn="1"/>
        </p:nvSpPr>
        <p:spPr>
          <a:xfrm>
            <a:off x="2357438" y="444500"/>
            <a:ext cx="93662" cy="244475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601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481013"/>
            <a:ext cx="6889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Овал 27">
            <a:extLst/>
          </p:cNvPr>
          <p:cNvSpPr/>
          <p:nvPr userDrawn="1"/>
        </p:nvSpPr>
        <p:spPr>
          <a:xfrm>
            <a:off x="-173038" y="6464300"/>
            <a:ext cx="254001" cy="661988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601"/>
          </a:p>
        </p:txBody>
      </p:sp>
      <p:sp>
        <p:nvSpPr>
          <p:cNvPr id="23" name="Текст 35">
            <a:extLst/>
          </p:cNvPr>
          <p:cNvSpPr>
            <a:spLocks noGrp="1"/>
          </p:cNvSpPr>
          <p:nvPr>
            <p:ph type="body" sz="quarter" idx="18"/>
          </p:nvPr>
        </p:nvSpPr>
        <p:spPr>
          <a:xfrm>
            <a:off x="297569" y="2025261"/>
            <a:ext cx="6075759" cy="38630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24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14" name="Текст 35">
            <a:extLst/>
          </p:cNvPr>
          <p:cNvSpPr>
            <a:spLocks noGrp="1"/>
          </p:cNvSpPr>
          <p:nvPr>
            <p:ph type="body" sz="quarter" idx="30"/>
          </p:nvPr>
        </p:nvSpPr>
        <p:spPr>
          <a:xfrm>
            <a:off x="297569" y="1417995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Текст 35">
            <a:extLst/>
          </p:cNvPr>
          <p:cNvSpPr>
            <a:spLocks noGrp="1"/>
          </p:cNvSpPr>
          <p:nvPr>
            <p:ph type="body" sz="quarter" idx="28"/>
          </p:nvPr>
        </p:nvSpPr>
        <p:spPr>
          <a:xfrm>
            <a:off x="4008180" y="503292"/>
            <a:ext cx="2328146" cy="5100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46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Текст 35">
            <a:extLst/>
          </p:cNvPr>
          <p:cNvSpPr>
            <a:spLocks noGrp="1"/>
          </p:cNvSpPr>
          <p:nvPr>
            <p:ph type="body" sz="quarter" idx="31"/>
          </p:nvPr>
        </p:nvSpPr>
        <p:spPr>
          <a:xfrm>
            <a:off x="297569" y="6203003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85060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15">
            <a:extLst/>
          </p:cNvPr>
          <p:cNvSpPr txBox="1">
            <a:spLocks/>
          </p:cNvSpPr>
          <p:nvPr userDrawn="1"/>
        </p:nvSpPr>
        <p:spPr>
          <a:xfrm>
            <a:off x="192088" y="9056688"/>
            <a:ext cx="338137" cy="5270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A1C54DB3-F103-4286-8009-E2CEEEDBBE01}" type="slidenum">
              <a:rPr lang="ru-RU" altLang="ru-RU" sz="1700">
                <a:solidFill>
                  <a:srgbClr val="898989"/>
                </a:solidFill>
              </a:rPr>
              <a:pPr eaLnBrk="1" hangingPunct="1"/>
              <a:t>‹#›</a:t>
            </a:fld>
            <a:endParaRPr lang="ru-RU" altLang="ru-RU" sz="1700">
              <a:solidFill>
                <a:srgbClr val="898989"/>
              </a:solidFill>
            </a:endParaRPr>
          </a:p>
        </p:txBody>
      </p:sp>
      <p:sp>
        <p:nvSpPr>
          <p:cNvPr id="7" name="Овал 6">
            <a:extLst/>
          </p:cNvPr>
          <p:cNvSpPr/>
          <p:nvPr userDrawn="1"/>
        </p:nvSpPr>
        <p:spPr>
          <a:xfrm>
            <a:off x="6342063" y="633413"/>
            <a:ext cx="31750" cy="80962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601"/>
          </a:p>
        </p:txBody>
      </p:sp>
      <p:sp>
        <p:nvSpPr>
          <p:cNvPr id="8" name="TextBox 7">
            <a:extLst/>
          </p:cNvPr>
          <p:cNvSpPr txBox="1"/>
          <p:nvPr userDrawn="1"/>
        </p:nvSpPr>
        <p:spPr>
          <a:xfrm>
            <a:off x="6400800" y="485775"/>
            <a:ext cx="261938" cy="982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46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14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>
            <a:extLst/>
          </p:cNvPr>
          <p:cNvSpPr/>
          <p:nvPr userDrawn="1"/>
        </p:nvSpPr>
        <p:spPr>
          <a:xfrm>
            <a:off x="6594475" y="9188450"/>
            <a:ext cx="150813" cy="395288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601"/>
          </a:p>
        </p:txBody>
      </p:sp>
      <p:sp>
        <p:nvSpPr>
          <p:cNvPr id="10" name="Овал 9">
            <a:extLst/>
          </p:cNvPr>
          <p:cNvSpPr/>
          <p:nvPr userDrawn="1"/>
        </p:nvSpPr>
        <p:spPr>
          <a:xfrm>
            <a:off x="2357438" y="444500"/>
            <a:ext cx="93662" cy="244475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601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481013"/>
            <a:ext cx="6889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Овал 27">
            <a:extLst/>
          </p:cNvPr>
          <p:cNvSpPr/>
          <p:nvPr userDrawn="1"/>
        </p:nvSpPr>
        <p:spPr>
          <a:xfrm>
            <a:off x="-173038" y="6464300"/>
            <a:ext cx="254001" cy="661988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601"/>
          </a:p>
        </p:txBody>
      </p:sp>
      <p:sp>
        <p:nvSpPr>
          <p:cNvPr id="14" name="Текст 35">
            <a:extLst/>
          </p:cNvPr>
          <p:cNvSpPr>
            <a:spLocks noGrp="1"/>
          </p:cNvSpPr>
          <p:nvPr>
            <p:ph type="body" sz="quarter" idx="30"/>
          </p:nvPr>
        </p:nvSpPr>
        <p:spPr>
          <a:xfrm>
            <a:off x="297569" y="1417995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Текст 35">
            <a:extLst/>
          </p:cNvPr>
          <p:cNvSpPr>
            <a:spLocks noGrp="1"/>
          </p:cNvSpPr>
          <p:nvPr>
            <p:ph type="body" sz="quarter" idx="28"/>
          </p:nvPr>
        </p:nvSpPr>
        <p:spPr>
          <a:xfrm>
            <a:off x="4008180" y="503292"/>
            <a:ext cx="2328146" cy="5100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46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35">
            <a:extLst/>
          </p:cNvPr>
          <p:cNvSpPr>
            <a:spLocks noGrp="1"/>
          </p:cNvSpPr>
          <p:nvPr>
            <p:ph type="body" sz="quarter" idx="18"/>
          </p:nvPr>
        </p:nvSpPr>
        <p:spPr>
          <a:xfrm>
            <a:off x="297569" y="2025261"/>
            <a:ext cx="6296183" cy="38630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24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Текст 35">
            <a:extLst/>
          </p:cNvPr>
          <p:cNvSpPr>
            <a:spLocks noGrp="1"/>
          </p:cNvSpPr>
          <p:nvPr>
            <p:ph type="body" sz="quarter" idx="31"/>
          </p:nvPr>
        </p:nvSpPr>
        <p:spPr>
          <a:xfrm>
            <a:off x="297569" y="6133373"/>
            <a:ext cx="6296183" cy="261626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156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11649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/>
          </p:cNvPr>
          <p:cNvSpPr/>
          <p:nvPr/>
        </p:nvSpPr>
        <p:spPr>
          <a:xfrm>
            <a:off x="-2476500" y="1117600"/>
            <a:ext cx="1466850" cy="1736725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44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83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3" name="Rectangle 7">
            <a:extLst/>
          </p:cNvPr>
          <p:cNvSpPr/>
          <p:nvPr/>
        </p:nvSpPr>
        <p:spPr>
          <a:xfrm>
            <a:off x="-2476500" y="3084513"/>
            <a:ext cx="1466850" cy="1736725"/>
          </a:xfrm>
          <a:prstGeom prst="rect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89">
                <a:latin typeface="Trebuchet MS" charset="0"/>
                <a:ea typeface="Trebuchet MS" charset="0"/>
                <a:cs typeface="Trebuchet MS" charset="0"/>
              </a:rPr>
              <a:t>254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111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0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8" name="Rectangle 7">
            <a:extLst/>
          </p:cNvPr>
          <p:cNvSpPr/>
          <p:nvPr/>
        </p:nvSpPr>
        <p:spPr>
          <a:xfrm>
            <a:off x="-2476500" y="5051425"/>
            <a:ext cx="1466850" cy="1736725"/>
          </a:xfrm>
          <a:prstGeom prst="rect">
            <a:avLst/>
          </a:prstGeom>
          <a:solidFill>
            <a:srgbClr val="767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118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122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124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</p:sldLayoutIdLst>
  <p:hf hdr="0" ftr="0" dt="0"/>
  <p:txStyles>
    <p:titleStyle>
      <a:lvl1pPr algn="l" defTabSz="1319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19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 Light" pitchFamily="34" charset="0"/>
        </a:defRPr>
      </a:lvl2pPr>
      <a:lvl3pPr algn="l" defTabSz="1319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 Light" pitchFamily="34" charset="0"/>
        </a:defRPr>
      </a:lvl3pPr>
      <a:lvl4pPr algn="l" defTabSz="1319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 Light" pitchFamily="34" charset="0"/>
        </a:defRPr>
      </a:lvl4pPr>
      <a:lvl5pPr algn="l" defTabSz="1319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 Light" pitchFamily="34" charset="0"/>
        </a:defRPr>
      </a:lvl5pPr>
      <a:lvl6pPr marL="457200" algn="l" defTabSz="1319213" rtl="0" fontAlgn="base">
        <a:lnSpc>
          <a:spcPct val="90000"/>
        </a:lnSpc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 Light" pitchFamily="34" charset="0"/>
        </a:defRPr>
      </a:lvl6pPr>
      <a:lvl7pPr marL="914400" algn="l" defTabSz="1319213" rtl="0" fontAlgn="base">
        <a:lnSpc>
          <a:spcPct val="90000"/>
        </a:lnSpc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 Light" pitchFamily="34" charset="0"/>
        </a:defRPr>
      </a:lvl7pPr>
      <a:lvl8pPr marL="1371600" algn="l" defTabSz="1319213" rtl="0" fontAlgn="base">
        <a:lnSpc>
          <a:spcPct val="90000"/>
        </a:lnSpc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 Light" pitchFamily="34" charset="0"/>
        </a:defRPr>
      </a:lvl8pPr>
      <a:lvl9pPr marL="1828800" algn="l" defTabSz="1319213" rtl="0" fontAlgn="base">
        <a:lnSpc>
          <a:spcPct val="90000"/>
        </a:lnSpc>
        <a:spcBef>
          <a:spcPct val="0"/>
        </a:spcBef>
        <a:spcAft>
          <a:spcPct val="0"/>
        </a:spcAft>
        <a:defRPr sz="6300">
          <a:solidFill>
            <a:schemeClr val="tx1"/>
          </a:solidFill>
          <a:latin typeface="Calibri Light" pitchFamily="34" charset="0"/>
        </a:defRPr>
      </a:lvl9pPr>
    </p:titleStyle>
    <p:bodyStyle>
      <a:lvl1pPr marL="328613" indent="-328613" algn="l" defTabSz="1319213" rtl="0" eaLnBrk="0" fontAlgn="base" hangingPunct="0">
        <a:lnSpc>
          <a:spcPct val="90000"/>
        </a:lnSpc>
        <a:spcBef>
          <a:spcPts val="145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89013" indent="-328613" algn="l" defTabSz="1319213" rtl="0" eaLnBrk="0" fontAlgn="base" hangingPunct="0">
        <a:lnSpc>
          <a:spcPct val="90000"/>
        </a:lnSpc>
        <a:spcBef>
          <a:spcPts val="725"/>
        </a:spcBef>
        <a:spcAft>
          <a:spcPct val="0"/>
        </a:spcAft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649413" indent="-328613" algn="l" defTabSz="1319213" rtl="0" eaLnBrk="0" fontAlgn="base" hangingPunct="0">
        <a:lnSpc>
          <a:spcPct val="90000"/>
        </a:lnSpc>
        <a:spcBef>
          <a:spcPts val="725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309813" indent="-328613" algn="l" defTabSz="1319213" rtl="0" eaLnBrk="0" fontAlgn="base" hangingPunct="0">
        <a:lnSpc>
          <a:spcPct val="90000"/>
        </a:lnSpc>
        <a:spcBef>
          <a:spcPts val="725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0213" indent="-328613" algn="l" defTabSz="1319213" rtl="0" eaLnBrk="0" fontAlgn="base" hangingPunct="0">
        <a:lnSpc>
          <a:spcPct val="90000"/>
        </a:lnSpc>
        <a:spcBef>
          <a:spcPts val="725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17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4292576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952972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61336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1pPr>
      <a:lvl2pPr marL="660396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132079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3pPr>
      <a:lvl4pPr marL="198118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4pPr>
      <a:lvl5pPr marL="2641585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5pPr>
      <a:lvl6pPr marL="3301981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7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62277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283169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kb-am.ru/information/products/145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/>
          </p:cNvPr>
          <p:cNvSpPr/>
          <p:nvPr/>
        </p:nvSpPr>
        <p:spPr>
          <a:xfrm>
            <a:off x="4075113" y="649288"/>
            <a:ext cx="2346325" cy="7418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Rectangle 2"/>
          <p:cNvSpPr/>
          <p:nvPr/>
        </p:nvSpPr>
        <p:spPr>
          <a:xfrm>
            <a:off x="319088" y="2011363"/>
            <a:ext cx="2957512" cy="1012825"/>
          </a:xfrm>
          <a:prstGeom prst="rect">
            <a:avLst/>
          </a:prstGeom>
        </p:spPr>
        <p:txBody>
          <a:bodyPr lIns="0" tIns="0" rIns="0" bIns="0"/>
          <a:lstStyle/>
          <a:p>
            <a:pPr algn="just" defTabSz="1320793" eaLnBrk="1" fontAlgn="auto" hangingPunct="1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defRPr/>
            </a:pPr>
            <a:endParaRPr lang="ru" sz="950" dirty="0">
              <a:latin typeface="Circe" panose="020B0502020203020203" pitchFamily="34" charset="77"/>
            </a:endParaRPr>
          </a:p>
          <a:p>
            <a:pPr algn="just" defTabSz="1320793" eaLnBrk="1" fontAlgn="auto" hangingPunct="1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defRPr/>
            </a:pPr>
            <a:endParaRPr lang="ru" sz="950" dirty="0">
              <a:latin typeface="Circe" panose="020B0502020203020203" pitchFamily="34" charset="77"/>
            </a:endParaRPr>
          </a:p>
          <a:p>
            <a:pPr marL="171450" indent="-171450" algn="just" defTabSz="1320793" eaLnBrk="1" fontAlgn="auto" hangingPunct="1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buFont typeface="Arial" panose="020B0604020202020204" pitchFamily="34" charset="0"/>
              <a:buChar char="•"/>
              <a:defRPr/>
            </a:pPr>
            <a:endParaRPr lang="ru" sz="950" dirty="0">
              <a:latin typeface="Circe" panose="020B0502020203020203" pitchFamily="34" charset="77"/>
            </a:endParaRPr>
          </a:p>
        </p:txBody>
      </p:sp>
      <p:pic>
        <p:nvPicPr>
          <p:cNvPr id="4100" name="Рисунок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296863"/>
            <a:ext cx="2293938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9088" y="649288"/>
            <a:ext cx="6102350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/>
          </p:cNvPr>
          <p:cNvSpPr/>
          <p:nvPr/>
        </p:nvSpPr>
        <p:spPr>
          <a:xfrm>
            <a:off x="-2271713" y="2352675"/>
            <a:ext cx="1403350" cy="1776413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>
            <a:extLst/>
          </p:cNvPr>
          <p:cNvSpPr/>
          <p:nvPr/>
        </p:nvSpPr>
        <p:spPr>
          <a:xfrm>
            <a:off x="-2205038" y="476250"/>
            <a:ext cx="1336675" cy="1670050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рямоугольник 20">
            <a:extLst/>
          </p:cNvPr>
          <p:cNvSpPr/>
          <p:nvPr/>
        </p:nvSpPr>
        <p:spPr>
          <a:xfrm>
            <a:off x="-1447800" y="3240088"/>
            <a:ext cx="1244600" cy="2751137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>
            <a:extLst/>
          </p:cNvPr>
          <p:cNvSpPr/>
          <p:nvPr/>
        </p:nvSpPr>
        <p:spPr>
          <a:xfrm>
            <a:off x="-2271713" y="5613400"/>
            <a:ext cx="1403350" cy="1443038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>
            <a:extLst/>
          </p:cNvPr>
          <p:cNvSpPr/>
          <p:nvPr/>
        </p:nvSpPr>
        <p:spPr>
          <a:xfrm>
            <a:off x="-1254125" y="5991225"/>
            <a:ext cx="1050925" cy="2760663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рямоугольник 25">
            <a:extLst/>
          </p:cNvPr>
          <p:cNvSpPr/>
          <p:nvPr/>
        </p:nvSpPr>
        <p:spPr>
          <a:xfrm>
            <a:off x="7502525" y="700088"/>
            <a:ext cx="1677988" cy="2651125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>
            <a:extLst/>
          </p:cNvPr>
          <p:cNvSpPr/>
          <p:nvPr/>
        </p:nvSpPr>
        <p:spPr>
          <a:xfrm>
            <a:off x="7700963" y="2281238"/>
            <a:ext cx="1300162" cy="2649537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09" name="Прямоугольник 1"/>
          <p:cNvSpPr>
            <a:spLocks noChangeArrowheads="1"/>
          </p:cNvSpPr>
          <p:nvPr/>
        </p:nvSpPr>
        <p:spPr bwMode="auto">
          <a:xfrm>
            <a:off x="958850" y="641350"/>
            <a:ext cx="4575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b="1"/>
              <a:t>Ключевой информационный документ</a:t>
            </a:r>
            <a:endParaRPr lang="ru-RU" alt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379256"/>
              </p:ext>
            </p:extLst>
          </p:nvPr>
        </p:nvGraphicFramePr>
        <p:xfrm>
          <a:off x="368300" y="1046163"/>
          <a:ext cx="5999163" cy="234792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92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6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661">
                <a:tc gridSpan="2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1. Общие сведения</a:t>
                      </a:r>
                      <a:endParaRPr lang="ru-RU" sz="800" dirty="0">
                        <a:solidFill>
                          <a:schemeClr val="bg1"/>
                        </a:solidFill>
                      </a:endParaRPr>
                    </a:p>
                  </a:txBody>
                  <a:tcPr marL="91456" marR="91456" marT="45719" marB="4571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73">
                <a:tc gridSpan="2">
                  <a:txBody>
                    <a:bodyPr/>
                    <a:lstStyle/>
                    <a:p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Дата, по состоянию на которую составлен документ: 29.04.2022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6" marR="91456" marT="45719" marB="45719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50">
                <a:tc gridSpan="2">
                  <a:txBody>
                    <a:bodyPr/>
                    <a:lstStyle/>
                    <a:p>
                      <a:pPr algn="just"/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Настоящий документ предоставляется в соответствии с требованиями Указания Банка России от 02.11.2020 N 5609-У «О раскрытии, распространении и предоставлении информации акционерными инвестиционными фондами и управляющими компаниями инвестиционных фондов, паевых инвестиционных фондов и негосударственных пенсионных фондов, а также о требованиях к расчету доходности инвестиционной деятельности акционерного инвестиционного фонда и управляющей компании паевого инвестиционного фонда». Информация приведена для описания характеристик и рисков паевого инвестиционного фонда, а также для возможности его сравнения с другими инструментами инвестирования.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6" marR="91456" marT="45719" marB="45719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34">
                <a:tc>
                  <a:txBody>
                    <a:bodyPr/>
                    <a:lstStyle/>
                    <a:p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Название паевого инвестиционного фонда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6" marR="91456" marT="45719" marB="45719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effectLst/>
                        </a:rPr>
                        <a:t>Открытый паевой инвестиционный фонд рыночных финансовых инструментов «МКБ</a:t>
                      </a:r>
                      <a:r>
                        <a:rPr lang="ru-RU" sz="1000" b="1" kern="1200" baseline="0" dirty="0" smtClean="0">
                          <a:effectLst/>
                        </a:rPr>
                        <a:t> </a:t>
                      </a:r>
                      <a:r>
                        <a:rPr lang="ru-RU" sz="1000" b="1" kern="1200" dirty="0" smtClean="0">
                          <a:effectLst/>
                        </a:rPr>
                        <a:t>Акции» (далее – фонд)</a:t>
                      </a:r>
                      <a:endParaRPr lang="ru-RU" sz="1000" b="1" dirty="0"/>
                    </a:p>
                  </a:txBody>
                  <a:tcPr marL="91456" marR="91456" marT="45719" marB="45719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194">
                <a:tc>
                  <a:txBody>
                    <a:bodyPr/>
                    <a:lstStyle/>
                    <a:p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управляющей компании паевого инвестиционного фонда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6" marR="91456" marT="45719" marB="45719" anchor="ctr"/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effectLst/>
                        </a:rPr>
                        <a:t>Акционерное  общество «Управляющая компания «МКБ Инвестиции»</a:t>
                      </a:r>
                      <a:endParaRPr lang="ru-RU" sz="1000" b="1" dirty="0"/>
                    </a:p>
                  </a:txBody>
                  <a:tcPr marL="91456" marR="91456" marT="45719" marB="4571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65125" y="3543300"/>
          <a:ext cx="5997575" cy="123666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997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6721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2. Внимание</a:t>
                      </a:r>
                      <a:endParaRPr lang="ru-RU" sz="800" b="1" dirty="0"/>
                    </a:p>
                  </a:txBody>
                  <a:tcPr marL="91432" marR="91432" marT="45726" marB="45726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942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1. Возврат и доходность инвестиций в паевой инвестиционный фонд не гарантированы государством или иными лицами.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2. Результаты инвестирования в прошлом не определяют доходы в будущем. Стоимость инвестиционных паев может увеличиваться и уменьшаться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3. Вы можете погасить инвестиционные паи паевого инвестиционного фонда в любой рабочий день.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4. Перед приобретением инвестиционных паев паевого инвестиционного фонда следует внимательно ознакомиться с правилами доверительного управления данным фондом, размещенными на сайте </a:t>
                      </a:r>
                      <a:r>
                        <a:rPr lang="en-US" sz="800" kern="1200" dirty="0" smtClean="0">
                          <a:effectLst/>
                          <a:hlinkClick r:id="rId3"/>
                        </a:rPr>
                        <a:t>https://mkb-am.ru/information/products/1454/</a:t>
                      </a:r>
                      <a:endParaRPr lang="ru-RU" sz="800" dirty="0"/>
                    </a:p>
                  </a:txBody>
                  <a:tcPr marL="91432" marR="91432" marT="45726" marB="45726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681421"/>
              </p:ext>
            </p:extLst>
          </p:nvPr>
        </p:nvGraphicFramePr>
        <p:xfrm>
          <a:off x="357188" y="4918075"/>
          <a:ext cx="5999162" cy="1374775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999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9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065">
                <a:tc gridSpan="2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3. Инвестиционная стратегия</a:t>
                      </a:r>
                      <a:endParaRPr lang="ru-RU" sz="800" b="1" dirty="0"/>
                    </a:p>
                  </a:txBody>
                  <a:tcPr marL="91456" marR="91456" marT="45709" marB="45709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024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Стратегия инвестирования</a:t>
                      </a:r>
                    </a:p>
                  </a:txBody>
                  <a:tcPr marL="91456" marR="91456" marT="45709" marB="4570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</a:rPr>
                        <a:t>Активная стратегия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управления</a:t>
                      </a:r>
                      <a:endParaRPr lang="ru-RU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56" marR="91456" marT="45709" marB="45709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686">
                <a:tc gridSpan="2">
                  <a:txBody>
                    <a:bodyPr/>
                    <a:lstStyle/>
                    <a:p>
                      <a:pPr marL="0" marR="0" indent="0" algn="just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Объектом инвестирования выступают акции компаний, ориентированных на российский рынок и обладающих существенным потенциалом роста акционерной  стоимости. Портфель акций диверсифицирован по сегментам экономики. Стратегия фонда подразумевает активное управление активами и подходит инвесторам с высокой толерантностью к рискам, желающим получить повышенный доход за счет вложений в российский рынок акций. </a:t>
                      </a:r>
                    </a:p>
                  </a:txBody>
                  <a:tcPr marL="91456" marR="91456" marT="45709" marB="45709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147645"/>
              </p:ext>
            </p:extLst>
          </p:nvPr>
        </p:nvGraphicFramePr>
        <p:xfrm>
          <a:off x="357188" y="6699250"/>
          <a:ext cx="5999162" cy="247078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429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1907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Общее количество объектов инвестирования в инвестиционном портфеле: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U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6" marR="91456" marT="45702" marB="45702" anchor="ctr"/>
                </a:tc>
                <a:tc hMerge="1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907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Крупнейшие 5 объектов инвестирования в активах   </a:t>
                      </a:r>
                    </a:p>
                  </a:txBody>
                  <a:tcPr marL="91456" marR="91456" marT="45702" marB="45702"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Доля от активов, %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6" marR="91456" marT="45702" marB="4570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907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 ПАО "ЛУКОЙЛ“, акции обыкновенные </a:t>
                      </a:r>
                      <a:r>
                        <a:rPr lang="en-US" sz="800" b="0" dirty="0" smtClean="0"/>
                        <a:t> (ISIN: RU0009024277</a:t>
                      </a:r>
                      <a:r>
                        <a:rPr lang="ru-RU" sz="800" b="0" dirty="0" smtClean="0"/>
                        <a:t>)</a:t>
                      </a:r>
                      <a:endParaRPr lang="en-US" sz="800" b="0" dirty="0" smtClean="0"/>
                    </a:p>
                  </a:txBody>
                  <a:tcPr marL="91456" marR="91456" marT="45702" marB="45702"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11,49</a:t>
                      </a:r>
                      <a:endParaRPr lang="ru-RU" sz="800" b="1" dirty="0"/>
                    </a:p>
                  </a:txBody>
                  <a:tcPr marL="91456" marR="91456" marT="45702" marB="4570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907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ПАО "Газпром</a:t>
                      </a:r>
                      <a:r>
                        <a:rPr lang="en-US" sz="800" b="0" dirty="0" smtClean="0"/>
                        <a:t>”</a:t>
                      </a:r>
                      <a:r>
                        <a:rPr lang="ru-RU" sz="800" b="0" dirty="0" smtClean="0"/>
                        <a:t>, акции обыкновенные (</a:t>
                      </a:r>
                      <a:r>
                        <a:rPr lang="en-US" sz="800" b="0" dirty="0" smtClean="0"/>
                        <a:t>ISIN: RU0007661625</a:t>
                      </a:r>
                      <a:r>
                        <a:rPr lang="ru-RU" sz="800" b="0" dirty="0" smtClean="0"/>
                        <a:t>)</a:t>
                      </a:r>
                      <a:endParaRPr lang="en-US" sz="800" b="0" dirty="0" smtClean="0"/>
                    </a:p>
                  </a:txBody>
                  <a:tcPr marL="91456" marR="91456" marT="45702" marB="45702"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11,56</a:t>
                      </a:r>
                      <a:endParaRPr lang="ru-RU" sz="800" b="1" dirty="0"/>
                    </a:p>
                  </a:txBody>
                  <a:tcPr marL="91456" marR="91456" marT="45702" marB="4570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957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Сбербанк ПАО, акции обыкновенные </a:t>
                      </a:r>
                      <a:r>
                        <a:rPr lang="en-US" sz="800" b="0" dirty="0" smtClean="0"/>
                        <a:t>(ISIN: RU0009029540)</a:t>
                      </a:r>
                    </a:p>
                  </a:txBody>
                  <a:tcPr marL="91456" marR="91456" marT="45702" marB="45702"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10,90</a:t>
                      </a:r>
                      <a:endParaRPr lang="ru-RU" sz="800" b="1" dirty="0"/>
                    </a:p>
                  </a:txBody>
                  <a:tcPr marL="91456" marR="91456" marT="45702" marB="4570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957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ПАО "Горно-металлургическая компания "Норильский никель«, акции обыкновенные  </a:t>
                      </a:r>
                      <a:r>
                        <a:rPr lang="en-US" sz="800" b="0" dirty="0" smtClean="0"/>
                        <a:t>(ISIN: RU0007288411)</a:t>
                      </a:r>
                    </a:p>
                  </a:txBody>
                  <a:tcPr marL="91456" marR="91456" marT="45702" marB="45702"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9,66</a:t>
                      </a:r>
                      <a:endParaRPr lang="ru-RU" sz="800" b="1" dirty="0"/>
                    </a:p>
                  </a:txBody>
                  <a:tcPr marL="91456" marR="91456" marT="45702" marB="4570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907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Публичное акционерное общество "Нефтяная компания "Роснефть", акции обыкновенные </a:t>
                      </a:r>
                      <a:r>
                        <a:rPr lang="en-US" sz="800" b="0" dirty="0" smtClean="0"/>
                        <a:t>(ISIN: RU000A0J2Q06)</a:t>
                      </a:r>
                    </a:p>
                  </a:txBody>
                  <a:tcPr marL="91456" marR="91456" marT="45702" marB="45702"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6,93</a:t>
                      </a:r>
                      <a:endParaRPr lang="ru-RU" sz="800" b="1" dirty="0"/>
                    </a:p>
                  </a:txBody>
                  <a:tcPr marL="91456" marR="91456" marT="45702" marB="45702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/>
          </p:cNvPr>
          <p:cNvSpPr/>
          <p:nvPr/>
        </p:nvSpPr>
        <p:spPr>
          <a:xfrm>
            <a:off x="4075113" y="649288"/>
            <a:ext cx="2346325" cy="7418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123" name="Рисунок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296863"/>
            <a:ext cx="2293938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9088" y="649288"/>
            <a:ext cx="6102350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/>
          </p:cNvPr>
          <p:cNvSpPr/>
          <p:nvPr/>
        </p:nvSpPr>
        <p:spPr>
          <a:xfrm>
            <a:off x="-2271713" y="2352675"/>
            <a:ext cx="1403350" cy="1776413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>
            <a:extLst/>
          </p:cNvPr>
          <p:cNvSpPr/>
          <p:nvPr/>
        </p:nvSpPr>
        <p:spPr>
          <a:xfrm>
            <a:off x="-2205038" y="476250"/>
            <a:ext cx="1336675" cy="1670050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рямоугольник 20">
            <a:extLst/>
          </p:cNvPr>
          <p:cNvSpPr/>
          <p:nvPr/>
        </p:nvSpPr>
        <p:spPr>
          <a:xfrm>
            <a:off x="-1447800" y="3240088"/>
            <a:ext cx="1244600" cy="2751137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>
            <a:extLst/>
          </p:cNvPr>
          <p:cNvSpPr/>
          <p:nvPr/>
        </p:nvSpPr>
        <p:spPr>
          <a:xfrm>
            <a:off x="-2271713" y="5613400"/>
            <a:ext cx="1403350" cy="1443038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>
            <a:extLst/>
          </p:cNvPr>
          <p:cNvSpPr/>
          <p:nvPr/>
        </p:nvSpPr>
        <p:spPr>
          <a:xfrm>
            <a:off x="-1254125" y="5991225"/>
            <a:ext cx="1050925" cy="2760663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рямоугольник 25">
            <a:extLst/>
          </p:cNvPr>
          <p:cNvSpPr/>
          <p:nvPr/>
        </p:nvSpPr>
        <p:spPr>
          <a:xfrm>
            <a:off x="7502525" y="700088"/>
            <a:ext cx="1677988" cy="2651125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>
            <a:extLst/>
          </p:cNvPr>
          <p:cNvSpPr/>
          <p:nvPr/>
        </p:nvSpPr>
        <p:spPr>
          <a:xfrm>
            <a:off x="7700963" y="2281238"/>
            <a:ext cx="1300162" cy="2649537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880474"/>
              </p:ext>
            </p:extLst>
          </p:nvPr>
        </p:nvGraphicFramePr>
        <p:xfrm>
          <a:off x="365125" y="2560638"/>
          <a:ext cx="6061075" cy="461645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67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7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7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44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732">
                <a:tc gridSpan="7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5. Основные результаты инвестирования 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45707" marB="45707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258">
                <a:tc gridSpan="7"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за календарный год, %  </a:t>
                      </a:r>
                      <a:r>
                        <a:rPr lang="ru-RU" sz="800" kern="1200" dirty="0" smtClean="0">
                          <a:effectLst/>
                        </a:rPr>
                        <a:t>  </a:t>
                      </a:r>
                      <a:endParaRPr lang="ru-RU" sz="800" b="1" dirty="0"/>
                    </a:p>
                  </a:txBody>
                  <a:tcPr marL="91425" marR="91425" marT="45707" marB="45707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1224">
                <a:tc gridSpan="7"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 marL="91425" marR="91425" marT="45707" marB="45707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239">
                <a:tc gridSpan="7"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за период , в</a:t>
                      </a:r>
                      <a:r>
                        <a:rPr lang="ru-RU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%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45707" marB="45707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73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Период</a:t>
                      </a:r>
                      <a:endParaRPr lang="ru-RU" sz="800" b="1" dirty="0"/>
                    </a:p>
                  </a:txBody>
                  <a:tcPr marL="91425" marR="91425" marT="45707" marB="457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effectLst/>
                        </a:rPr>
                        <a:t>1 месяц</a:t>
                      </a:r>
                      <a:endParaRPr lang="ru-RU" sz="800" b="1" dirty="0"/>
                    </a:p>
                  </a:txBody>
                  <a:tcPr marL="91425" marR="91425" marT="45707" marB="457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3 месяц</a:t>
                      </a:r>
                      <a:endParaRPr lang="ru-RU" sz="800" b="1" dirty="0"/>
                    </a:p>
                  </a:txBody>
                  <a:tcPr marL="91425" marR="91425" marT="45707" marB="457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6 месяц</a:t>
                      </a:r>
                      <a:endParaRPr lang="ru-RU" sz="800" b="1" dirty="0"/>
                    </a:p>
                  </a:txBody>
                  <a:tcPr marL="91425" marR="91425" marT="45707" marB="457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 год</a:t>
                      </a:r>
                      <a:endParaRPr lang="ru-RU" sz="800" b="1" dirty="0"/>
                    </a:p>
                  </a:txBody>
                  <a:tcPr marL="91425" marR="91425" marT="45707" marB="457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3 года</a:t>
                      </a:r>
                      <a:endParaRPr lang="ru-RU" sz="800" b="1" dirty="0"/>
                    </a:p>
                  </a:txBody>
                  <a:tcPr marL="91425" marR="91425" marT="45707" marB="457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5 лет</a:t>
                      </a:r>
                      <a:endParaRPr lang="ru-RU" sz="800" b="1" dirty="0"/>
                    </a:p>
                  </a:txBody>
                  <a:tcPr marL="91425" marR="91425" marT="45707" marB="45707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858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инвестиций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45707" marB="457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-10,36%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-32,93%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-40,18%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-28,56%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51,70%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166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Отклонение доходности от инфляции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45707" marB="45707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-11,92%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-43,50%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-53,84%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-46,39%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-19,70%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13,65%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354013" y="790575"/>
          <a:ext cx="6062662" cy="161450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84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8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759">
                <a:tc gridSpan="3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 Раздел 4. Основные инвестиционные риски 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698" marB="45698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Вид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4" marR="39374" marT="64738" marB="6473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Вероятность реализации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4" marR="39374" marT="64738" marB="64738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Объем потерь при реализации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4" marR="39374" marT="64738" marB="647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88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Кредитный риск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6" marR="9526" marT="95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6" marR="9526" marT="95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59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Рыночный риск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ысокая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Значительный</a:t>
                      </a:r>
                    </a:p>
                  </a:txBody>
                  <a:tcPr marL="9526" marR="9526" marT="95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0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 ликвидности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6" marR="9526" marT="95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Нефинансовые риски, в </a:t>
                      </a:r>
                      <a:r>
                        <a:rPr lang="ru-RU" sz="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операционный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74" marR="39374" marT="64738" marB="6473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6" marR="9526" marT="952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769814"/>
              </p:ext>
            </p:extLst>
          </p:nvPr>
        </p:nvGraphicFramePr>
        <p:xfrm>
          <a:off x="365125" y="7372350"/>
          <a:ext cx="6061075" cy="102550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574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914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Расчетная стоимость инвестиционного пая  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45728" marB="4572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 </a:t>
                      </a:r>
                      <a:r>
                        <a:rPr lang="ru-RU" sz="800" b="1" dirty="0" smtClean="0"/>
                        <a:t>12</a:t>
                      </a:r>
                      <a:r>
                        <a:rPr lang="en-US" sz="800" b="1" dirty="0" smtClean="0"/>
                        <a:t> </a:t>
                      </a:r>
                      <a:r>
                        <a:rPr lang="ru-RU" sz="800" b="1" dirty="0" smtClean="0"/>
                        <a:t>516,81 </a:t>
                      </a:r>
                      <a:r>
                        <a:rPr lang="ru-RU" sz="800" b="1" dirty="0" smtClean="0"/>
                        <a:t>руб.</a:t>
                      </a:r>
                      <a:endParaRPr lang="ru-RU" sz="800" b="1" dirty="0"/>
                    </a:p>
                  </a:txBody>
                  <a:tcPr marL="91425" marR="91425" marT="45728" marB="4572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Стоимость чистых активов паевого инвестиционного фонда    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45728" marB="45728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820</a:t>
                      </a:r>
                      <a:r>
                        <a:rPr lang="en-US" sz="800" b="1" dirty="0" smtClean="0"/>
                        <a:t>,</a:t>
                      </a:r>
                      <a:r>
                        <a:rPr lang="ru-RU" sz="800" b="1" dirty="0" smtClean="0"/>
                        <a:t>50 </a:t>
                      </a:r>
                      <a:r>
                        <a:rPr lang="ru-RU" sz="800" b="1" dirty="0" smtClean="0"/>
                        <a:t>млн. руб.</a:t>
                      </a:r>
                      <a:endParaRPr lang="ru-RU" sz="800" b="1" dirty="0"/>
                    </a:p>
                  </a:txBody>
                  <a:tcPr marL="91425" marR="91425" marT="45728" marB="45728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216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Результаты инвестирования не учитывают комиссии, удерживаемые при выдаче и погашении инвестиционных паев паевого инвестиционного фонда (скидки и надбавки). Указанные комиссии могут уменьшать доход от инвестиций.</a:t>
                      </a:r>
                      <a:endParaRPr lang="en-US" sz="800" kern="1200" dirty="0" smtClean="0">
                        <a:effectLst/>
                      </a:endParaRP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В соответствии с правилами доверительного управления доход по инвестиционным паям не выплачивается, но капитализируется, увеличивая стоимость инвестиционного пая и доходность инвестиций.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45728" marB="45728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0048020"/>
              </p:ext>
            </p:extLst>
          </p:nvPr>
        </p:nvGraphicFramePr>
        <p:xfrm>
          <a:off x="360363" y="3240088"/>
          <a:ext cx="6056312" cy="2373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/>
          </p:cNvPr>
          <p:cNvSpPr/>
          <p:nvPr/>
        </p:nvSpPr>
        <p:spPr>
          <a:xfrm>
            <a:off x="4075113" y="649288"/>
            <a:ext cx="2346325" cy="7418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Rectangle 2"/>
          <p:cNvSpPr/>
          <p:nvPr/>
        </p:nvSpPr>
        <p:spPr>
          <a:xfrm>
            <a:off x="319088" y="2011363"/>
            <a:ext cx="2957512" cy="1012825"/>
          </a:xfrm>
          <a:prstGeom prst="rect">
            <a:avLst/>
          </a:prstGeom>
        </p:spPr>
        <p:txBody>
          <a:bodyPr lIns="0" tIns="0" rIns="0" bIns="0"/>
          <a:lstStyle/>
          <a:p>
            <a:pPr algn="just" defTabSz="1320793" eaLnBrk="1" fontAlgn="auto" hangingPunct="1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defRPr/>
            </a:pPr>
            <a:endParaRPr lang="ru" sz="950" dirty="0">
              <a:latin typeface="Circe" panose="020B0502020203020203" pitchFamily="34" charset="77"/>
            </a:endParaRPr>
          </a:p>
          <a:p>
            <a:pPr algn="just" defTabSz="1320793" eaLnBrk="1" fontAlgn="auto" hangingPunct="1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defRPr/>
            </a:pPr>
            <a:endParaRPr lang="ru" sz="950" dirty="0">
              <a:latin typeface="Circe" panose="020B0502020203020203" pitchFamily="34" charset="77"/>
            </a:endParaRPr>
          </a:p>
          <a:p>
            <a:pPr marL="171450" indent="-171450" algn="just" defTabSz="1320793" eaLnBrk="1" fontAlgn="auto" hangingPunct="1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buFont typeface="Arial" panose="020B0604020202020204" pitchFamily="34" charset="0"/>
              <a:buChar char="•"/>
              <a:defRPr/>
            </a:pPr>
            <a:endParaRPr lang="ru" sz="950" dirty="0">
              <a:latin typeface="Circe" panose="020B0502020203020203" pitchFamily="34" charset="77"/>
            </a:endParaRPr>
          </a:p>
        </p:txBody>
      </p:sp>
      <p:pic>
        <p:nvPicPr>
          <p:cNvPr id="6148" name="Рисунок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296863"/>
            <a:ext cx="2293938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9088" y="649288"/>
            <a:ext cx="6102350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/>
          </p:cNvPr>
          <p:cNvSpPr/>
          <p:nvPr/>
        </p:nvSpPr>
        <p:spPr>
          <a:xfrm>
            <a:off x="-2271713" y="2352675"/>
            <a:ext cx="1403350" cy="1776413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>
            <a:extLst/>
          </p:cNvPr>
          <p:cNvSpPr/>
          <p:nvPr/>
        </p:nvSpPr>
        <p:spPr>
          <a:xfrm>
            <a:off x="-2205038" y="476250"/>
            <a:ext cx="1336675" cy="1670050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1" name="Прямоугольник 20">
            <a:extLst/>
          </p:cNvPr>
          <p:cNvSpPr/>
          <p:nvPr/>
        </p:nvSpPr>
        <p:spPr>
          <a:xfrm>
            <a:off x="-1447800" y="3240088"/>
            <a:ext cx="1244600" cy="2751137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>
            <a:extLst/>
          </p:cNvPr>
          <p:cNvSpPr/>
          <p:nvPr/>
        </p:nvSpPr>
        <p:spPr>
          <a:xfrm>
            <a:off x="-2271713" y="5613400"/>
            <a:ext cx="1403350" cy="1443038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>
            <a:extLst/>
          </p:cNvPr>
          <p:cNvSpPr/>
          <p:nvPr/>
        </p:nvSpPr>
        <p:spPr>
          <a:xfrm>
            <a:off x="-1254125" y="5991225"/>
            <a:ext cx="1050925" cy="2760663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Прямоугольник 25">
            <a:extLst/>
          </p:cNvPr>
          <p:cNvSpPr/>
          <p:nvPr/>
        </p:nvSpPr>
        <p:spPr>
          <a:xfrm>
            <a:off x="7502525" y="700088"/>
            <a:ext cx="1677988" cy="2651125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рямоугольник 26">
            <a:extLst/>
          </p:cNvPr>
          <p:cNvSpPr/>
          <p:nvPr/>
        </p:nvSpPr>
        <p:spPr>
          <a:xfrm>
            <a:off x="7700963" y="2281238"/>
            <a:ext cx="1300162" cy="2649537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963752"/>
              </p:ext>
            </p:extLst>
          </p:nvPr>
        </p:nvGraphicFramePr>
        <p:xfrm>
          <a:off x="368300" y="3335338"/>
          <a:ext cx="6062663" cy="602614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062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0539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7. Иная информация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89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800" kern="1200" dirty="0" smtClean="0">
                          <a:effectLst/>
                        </a:rPr>
                        <a:t>Минимальная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стоимость имущества, передачей которого в оплату инвестиционных паев обусловлена выдача инвестиционных паев</a:t>
                      </a:r>
                      <a:r>
                        <a:rPr lang="en-US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енежные средства в сумме не менее: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денежные средства в сумме не менее 1 000 рублей по заявкам на приобретение инвестиционных паев, поданным управляющей компании.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денежные средства в сумме не менее 10 000 рублей по заявкам на приобретение инвестиционных паев, поданным агенты.</a:t>
                      </a:r>
                    </a:p>
                  </a:txBody>
                  <a:tcPr marL="91449" marR="91449" marT="45723" marB="4572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273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2.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Обмен паев фонда не предусмотрен.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03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3.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Правила доверительного управления фондом зарегистрированы </a:t>
                      </a:r>
                      <a:r>
                        <a:rPr lang="en-US" sz="800" kern="1200" dirty="0" smtClean="0">
                          <a:effectLst/>
                        </a:rPr>
                        <a:t> </a:t>
                      </a:r>
                      <a:r>
                        <a:rPr lang="en-US" sz="800" b="1" kern="1200" dirty="0" smtClean="0">
                          <a:effectLst/>
                        </a:rPr>
                        <a:t>18.06.2003</a:t>
                      </a:r>
                      <a:r>
                        <a:rPr lang="ru-RU" sz="800" b="1" kern="120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года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в реестре паевых инвестиционных фондов за     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№ 0120-14241368</a:t>
                      </a:r>
                    </a:p>
                  </a:txBody>
                  <a:tcPr marL="91449" marR="91449" marT="45723" marB="4572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787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4.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Фонд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сформирован (дата завершения (окончания) формирования фонда) </a:t>
                      </a:r>
                      <a:r>
                        <a:rPr lang="ru-RU" sz="800" b="1" kern="1200" dirty="0" smtClean="0">
                          <a:effectLst/>
                        </a:rPr>
                        <a:t>01.09.2003 </a:t>
                      </a:r>
                      <a:r>
                        <a:rPr lang="ru-RU" sz="800" kern="1200" dirty="0" smtClean="0">
                          <a:effectLst/>
                        </a:rPr>
                        <a:t>года.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3017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5.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Вся необходимая информация раскрывается на сайте АО «УК МКБ Инвестиции» в информационно – телекоммуникационной сети «Интернет» по адресу: www.mkb-am.ru (далее – Сайт). Получить информацию о паевом инвестиционном фонде, ознакомиться с правилами доверительного управления паевым инвестиционным фондом и иными документами, предусмотренными Федеральным законом от 29.11.2001 № 156-ФЗ «Об инвестиционных фондах» и нормативными актами в сфере финансовых рынков, можно по адресам агентов по выдаче и погашению инвестиционных паев (при наличии), а также по адресу: 123112, г. Москва, 1-й Красногвардейский проезд, д.22, стр. 1, этаж 18, тел.: +7 (495) 241-30-27 или на Сайте. </a:t>
                      </a:r>
                      <a:endParaRPr lang="ru-RU" sz="8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8803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6.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baseline="0" dirty="0" smtClean="0">
                          <a:effectLst/>
                        </a:rPr>
                        <a:t>Информация об управляющей компании</a:t>
                      </a:r>
                      <a:r>
                        <a:rPr lang="ru-RU" sz="800" kern="1200" baseline="0" dirty="0" smtClean="0">
                          <a:effectLst/>
                        </a:rPr>
                        <a:t>.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Полное фирменное наименование на русском языке:  Акционерное общество «Управляющая компания «МКБ Инвестиции»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Сокращенное фирменное наименование на русском языке:  АО «УК МКБ Инвестиции»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Полное фирменное наименование на английском языке:  MKB </a:t>
                      </a:r>
                      <a:r>
                        <a:rPr lang="ru-RU" sz="800" kern="1200" baseline="0" dirty="0" err="1" smtClean="0">
                          <a:effectLst/>
                        </a:rPr>
                        <a:t>Investments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err="1" smtClean="0">
                          <a:effectLst/>
                        </a:rPr>
                        <a:t>Asset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err="1" smtClean="0">
                          <a:effectLst/>
                        </a:rPr>
                        <a:t>Management</a:t>
                      </a:r>
                      <a:r>
                        <a:rPr lang="ru-RU" sz="800" kern="1200" baseline="0" dirty="0" smtClean="0">
                          <a:effectLst/>
                        </a:rPr>
                        <a:t> JSC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Сокращенно фирменное наименование на английском языке:  MKB </a:t>
                      </a:r>
                      <a:r>
                        <a:rPr lang="ru-RU" sz="800" kern="1200" baseline="0" dirty="0" err="1" smtClean="0">
                          <a:effectLst/>
                        </a:rPr>
                        <a:t>Investments</a:t>
                      </a:r>
                      <a:r>
                        <a:rPr lang="ru-RU" sz="800" kern="1200" baseline="0" dirty="0" smtClean="0">
                          <a:effectLst/>
                        </a:rPr>
                        <a:t> AM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Адрес: 123112, г. Москва, 1-й Красногвардейский проезд, д.22, стр. 1, этаж 18</a:t>
                      </a:r>
                      <a:endParaRPr lang="en-US" sz="800" kern="1200" baseline="0" dirty="0" smtClean="0">
                        <a:effectLst/>
                      </a:endParaRP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Номер телефона: тел.: +7 (495) 241-30-27 </a:t>
                      </a:r>
                      <a:endParaRPr lang="en-US" sz="800" kern="1200" baseline="0" dirty="0" smtClean="0">
                        <a:effectLst/>
                      </a:endParaRP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Сайт в сети «Интернет»: </a:t>
                      </a:r>
                      <a:r>
                        <a:rPr lang="en-US" sz="800" kern="1200" baseline="0" dirty="0" smtClean="0">
                          <a:effectLst/>
                        </a:rPr>
                        <a:t>www.mkb-am.ru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Лицензия № </a:t>
                      </a:r>
                      <a:r>
                        <a:rPr lang="ru-RU" sz="800" dirty="0" smtClean="0"/>
                        <a:t>21-000-1-00012</a:t>
                      </a:r>
                      <a:r>
                        <a:rPr lang="ru-RU" sz="800" kern="1200" baseline="0" dirty="0" smtClean="0">
                          <a:effectLst/>
                        </a:rPr>
                        <a:t>, выдана 31.10.1996.</a:t>
                      </a:r>
                    </a:p>
                  </a:txBody>
                  <a:tcPr marL="91449" marR="91449" marT="45723" marB="4572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1089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7</a:t>
                      </a:r>
                      <a:r>
                        <a:rPr lang="ru-RU" sz="800" b="1" kern="1200" dirty="0" smtClean="0">
                          <a:effectLst/>
                        </a:rPr>
                        <a:t>.</a:t>
                      </a:r>
                      <a:r>
                        <a:rPr lang="en-US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baseline="0" dirty="0" smtClean="0">
                          <a:effectLst/>
                        </a:rPr>
                        <a:t>Информация о специализированном депозитарии фонда.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Полное наименование компании: Акционерное общество «Депозитарная компания «РЕГИОН»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Краткое наименование компании: АО «ДК 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Наименование на английском языке: «</a:t>
                      </a:r>
                      <a:r>
                        <a:rPr lang="ru-RU" sz="800" kern="1200" dirty="0" err="1" smtClean="0">
                          <a:effectLst/>
                        </a:rPr>
                        <a:t>Depository</a:t>
                      </a:r>
                      <a:r>
                        <a:rPr lang="ru-RU" sz="800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err="1" smtClean="0">
                          <a:effectLst/>
                        </a:rPr>
                        <a:t>company</a:t>
                      </a:r>
                      <a:r>
                        <a:rPr lang="ru-RU" sz="800" kern="1200" dirty="0" smtClean="0">
                          <a:effectLst/>
                        </a:rPr>
                        <a:t> «REGION»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Официальный сайт в сети «Интернет»: http://region-dk.ru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1089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8</a:t>
                      </a:r>
                      <a:r>
                        <a:rPr lang="ru-RU" sz="800" b="1" kern="1200" dirty="0" smtClean="0">
                          <a:effectLst/>
                        </a:rPr>
                        <a:t>.</a:t>
                      </a:r>
                      <a:r>
                        <a:rPr lang="en-US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Информация о лице, осуществляющем ведение реестра владельцев инвестиционных паев</a:t>
                      </a:r>
                      <a:r>
                        <a:rPr lang="ru-RU" sz="800" b="1" strike="noStrike" kern="12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фонда: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Полное наименование компании: Акционерное общество «Депозитарная компания «РЕГИОН»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Краткое наименование компании: АО «ДК 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Наименование на английском языке: «</a:t>
                      </a:r>
                      <a:r>
                        <a:rPr lang="ru-RU" sz="800" kern="1200" dirty="0" err="1" smtClean="0">
                          <a:effectLst/>
                        </a:rPr>
                        <a:t>Depository</a:t>
                      </a:r>
                      <a:r>
                        <a:rPr lang="ru-RU" sz="800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err="1" smtClean="0">
                          <a:effectLst/>
                        </a:rPr>
                        <a:t>company</a:t>
                      </a:r>
                      <a:r>
                        <a:rPr lang="ru-RU" sz="800" kern="1200" dirty="0" smtClean="0">
                          <a:effectLst/>
                        </a:rPr>
                        <a:t> «REGION»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Официальный сайт в сети «Интернет»: http://region-dk.ru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916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9.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и надзор за деятельностью управляющей компании паевого инвестиционного фонда в соответствии с подпунктом 10 пункта 2 статьи 55 Федерального закона от 29.11.2001 № 156-ФЗ «Об инвестиционных фондах»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осуществляет Банк России, официальный сайт Банка России в информационно – телекоммуникационной сети «Интернет» www.cbr.ru, номер телефона Банка России 8 (800) 300-30-00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723" marB="45723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63538" y="803275"/>
          <a:ext cx="6062662" cy="240509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031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635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Раздел 6. Комиссии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695" marB="4569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35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Комиссии, оплачиваемые однократно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695" marB="4569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131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При приобретении инвестиционного пая (надбавка)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695" marB="4569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От 0% до 1,5%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695" marB="4569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269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При погашении инвестиционного пая (скидка)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695" marB="4569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От 0% до 2%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695" marB="45695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635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Комиссии, оплачиваемые на регулярной основе (ежегодно)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695" marB="45695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635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Вознаграждения и расходы, подлежащие оплате за счет активов паевого инвестиционного фонда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695" marB="45695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До 3,05% 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695" marB="45695"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123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Размер комиссий указан в процентах от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среднегодовой</a:t>
                      </a:r>
                      <a:r>
                        <a:rPr lang="ru-RU" sz="800" kern="1200" dirty="0" smtClean="0">
                          <a:effectLst/>
                        </a:rPr>
                        <a:t> стоимости чистых активов паевого инвестиционного фонда.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Подробные условия указаны в правилах доверительного управления паевым инвестиционным фондом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9" marR="91449" marT="45695" marB="4569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s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CED507CAE12A4295B37541F009F3F8" ma:contentTypeVersion="0" ma:contentTypeDescription="Create a new document." ma:contentTypeScope="" ma:versionID="364b13f0a1afe548f8f36d5bfdcd4c1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590A69-EDA9-47E0-BB7F-62CBEAC0FE5B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9F1ECEF-F850-4E9B-B397-C9CD13FDA6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463A08-27CD-4EB1-8DA8-553DAA0BD2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21651</TotalTime>
  <Words>1145</Words>
  <Application>Microsoft Office PowerPoint</Application>
  <PresentationFormat>Лист A4 (210x297 мм)</PresentationFormat>
  <Paragraphs>117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Circe</vt:lpstr>
      <vt:lpstr>Trebuchet MS</vt:lpstr>
      <vt:lpstr>Arial</vt:lpstr>
      <vt:lpstr>Calibri Light</vt:lpstr>
      <vt:lpstr>Calibri</vt:lpstr>
      <vt:lpstr>Times New Roman</vt:lpstr>
      <vt:lpstr>Templates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Mitin</dc:creator>
  <cp:lastModifiedBy>Малышев Сергей Львович</cp:lastModifiedBy>
  <cp:revision>1549</cp:revision>
  <cp:lastPrinted>2019-03-13T13:39:02Z</cp:lastPrinted>
  <dcterms:created xsi:type="dcterms:W3CDTF">2018-04-05T01:46:32Z</dcterms:created>
  <dcterms:modified xsi:type="dcterms:W3CDTF">2022-05-16T16:40:09Z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0x0101005DCED507CAE12A4295B37541F009F3F8</vt:lpwstr>
  </property>
</Properties>
</file>